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1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274AEA-5ECA-4F57-9073-F718D880C7E5}" v="6" dt="2024-10-31T18:02:31.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94"/>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6A6D-62D8-7121-D616-3C3A6E1184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A8EDAD-BBEC-92B4-70CE-D7C54F7357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C610E1-17DF-0310-7073-2F346F361958}"/>
              </a:ext>
            </a:extLst>
          </p:cNvPr>
          <p:cNvSpPr>
            <a:spLocks noGrp="1"/>
          </p:cNvSpPr>
          <p:nvPr>
            <p:ph type="dt" sz="half" idx="10"/>
          </p:nvPr>
        </p:nvSpPr>
        <p:spPr/>
        <p:txBody>
          <a:bodyPr/>
          <a:lstStyle/>
          <a:p>
            <a:fld id="{EA750A27-289F-428B-862A-18B3C6B49B6C}" type="datetimeFigureOut">
              <a:rPr lang="en-US" smtClean="0"/>
              <a:t>11/5/2024</a:t>
            </a:fld>
            <a:endParaRPr lang="en-US"/>
          </a:p>
        </p:txBody>
      </p:sp>
      <p:sp>
        <p:nvSpPr>
          <p:cNvPr id="5" name="Footer Placeholder 4">
            <a:extLst>
              <a:ext uri="{FF2B5EF4-FFF2-40B4-BE49-F238E27FC236}">
                <a16:creationId xmlns:a16="http://schemas.microsoft.com/office/drawing/2014/main" id="{C6E6994C-4642-ECF8-DC6D-F8391F9E7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B7827-DE06-39D1-53AB-DA550AC1577D}"/>
              </a:ext>
            </a:extLst>
          </p:cNvPr>
          <p:cNvSpPr>
            <a:spLocks noGrp="1"/>
          </p:cNvSpPr>
          <p:nvPr>
            <p:ph type="sldNum" sz="quarter" idx="12"/>
          </p:nvPr>
        </p:nvSpPr>
        <p:spPr/>
        <p:txBody>
          <a:bodyPr/>
          <a:lstStyle/>
          <a:p>
            <a:fld id="{3F20B903-5201-4390-B233-F4E0237A8B2B}" type="slidenum">
              <a:rPr lang="en-US" smtClean="0"/>
              <a:t>‹#›</a:t>
            </a:fld>
            <a:endParaRPr lang="en-US"/>
          </a:p>
        </p:txBody>
      </p:sp>
    </p:spTree>
    <p:extLst>
      <p:ext uri="{BB962C8B-B14F-4D97-AF65-F5344CB8AC3E}">
        <p14:creationId xmlns:p14="http://schemas.microsoft.com/office/powerpoint/2010/main" val="155253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A119-D3BE-AF54-09AC-F125D9B4CB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7B93CF-6301-804F-CFFE-6F5A0B444C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8B1D4-4809-2D15-12DA-62529FD6A5FE}"/>
              </a:ext>
            </a:extLst>
          </p:cNvPr>
          <p:cNvSpPr>
            <a:spLocks noGrp="1"/>
          </p:cNvSpPr>
          <p:nvPr>
            <p:ph type="dt" sz="half" idx="10"/>
          </p:nvPr>
        </p:nvSpPr>
        <p:spPr/>
        <p:txBody>
          <a:bodyPr/>
          <a:lstStyle/>
          <a:p>
            <a:fld id="{EA750A27-289F-428B-862A-18B3C6B49B6C}" type="datetimeFigureOut">
              <a:rPr lang="en-US" smtClean="0"/>
              <a:t>11/5/2024</a:t>
            </a:fld>
            <a:endParaRPr lang="en-US"/>
          </a:p>
        </p:txBody>
      </p:sp>
      <p:sp>
        <p:nvSpPr>
          <p:cNvPr id="5" name="Footer Placeholder 4">
            <a:extLst>
              <a:ext uri="{FF2B5EF4-FFF2-40B4-BE49-F238E27FC236}">
                <a16:creationId xmlns:a16="http://schemas.microsoft.com/office/drawing/2014/main" id="{C554A07E-BF0F-A74F-ED07-72333A6AD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1E73E5-F18A-9157-B4D2-525780E58BD7}"/>
              </a:ext>
            </a:extLst>
          </p:cNvPr>
          <p:cNvSpPr>
            <a:spLocks noGrp="1"/>
          </p:cNvSpPr>
          <p:nvPr>
            <p:ph type="sldNum" sz="quarter" idx="12"/>
          </p:nvPr>
        </p:nvSpPr>
        <p:spPr/>
        <p:txBody>
          <a:bodyPr/>
          <a:lstStyle/>
          <a:p>
            <a:fld id="{3F20B903-5201-4390-B233-F4E0237A8B2B}" type="slidenum">
              <a:rPr lang="en-US" smtClean="0"/>
              <a:t>‹#›</a:t>
            </a:fld>
            <a:endParaRPr lang="en-US"/>
          </a:p>
        </p:txBody>
      </p:sp>
    </p:spTree>
    <p:extLst>
      <p:ext uri="{BB962C8B-B14F-4D97-AF65-F5344CB8AC3E}">
        <p14:creationId xmlns:p14="http://schemas.microsoft.com/office/powerpoint/2010/main" val="147265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19E853-5541-FA39-F534-71C23CCE5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3F57F3-FC17-CCA1-C195-4CEA4E31DA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609CB-F4BD-330E-44C6-E49C85D6E5F3}"/>
              </a:ext>
            </a:extLst>
          </p:cNvPr>
          <p:cNvSpPr>
            <a:spLocks noGrp="1"/>
          </p:cNvSpPr>
          <p:nvPr>
            <p:ph type="dt" sz="half" idx="10"/>
          </p:nvPr>
        </p:nvSpPr>
        <p:spPr/>
        <p:txBody>
          <a:bodyPr/>
          <a:lstStyle/>
          <a:p>
            <a:fld id="{EA750A27-289F-428B-862A-18B3C6B49B6C}" type="datetimeFigureOut">
              <a:rPr lang="en-US" smtClean="0"/>
              <a:t>11/5/2024</a:t>
            </a:fld>
            <a:endParaRPr lang="en-US"/>
          </a:p>
        </p:txBody>
      </p:sp>
      <p:sp>
        <p:nvSpPr>
          <p:cNvPr id="5" name="Footer Placeholder 4">
            <a:extLst>
              <a:ext uri="{FF2B5EF4-FFF2-40B4-BE49-F238E27FC236}">
                <a16:creationId xmlns:a16="http://schemas.microsoft.com/office/drawing/2014/main" id="{4479C299-0F2C-B325-91E3-40665614B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9F964-2DFE-D092-F4C9-05FB53407C55}"/>
              </a:ext>
            </a:extLst>
          </p:cNvPr>
          <p:cNvSpPr>
            <a:spLocks noGrp="1"/>
          </p:cNvSpPr>
          <p:nvPr>
            <p:ph type="sldNum" sz="quarter" idx="12"/>
          </p:nvPr>
        </p:nvSpPr>
        <p:spPr/>
        <p:txBody>
          <a:bodyPr/>
          <a:lstStyle/>
          <a:p>
            <a:fld id="{3F20B903-5201-4390-B233-F4E0237A8B2B}" type="slidenum">
              <a:rPr lang="en-US" smtClean="0"/>
              <a:t>‹#›</a:t>
            </a:fld>
            <a:endParaRPr lang="en-US"/>
          </a:p>
        </p:txBody>
      </p:sp>
    </p:spTree>
    <p:extLst>
      <p:ext uri="{BB962C8B-B14F-4D97-AF65-F5344CB8AC3E}">
        <p14:creationId xmlns:p14="http://schemas.microsoft.com/office/powerpoint/2010/main" val="242602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1B4A-42B3-F948-817B-657CF15CC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D64D9E-07B2-0498-5BA0-F1F92078DE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0DABF-1432-DD05-54D1-C9B122070B05}"/>
              </a:ext>
            </a:extLst>
          </p:cNvPr>
          <p:cNvSpPr>
            <a:spLocks noGrp="1"/>
          </p:cNvSpPr>
          <p:nvPr>
            <p:ph type="dt" sz="half" idx="10"/>
          </p:nvPr>
        </p:nvSpPr>
        <p:spPr/>
        <p:txBody>
          <a:bodyPr/>
          <a:lstStyle/>
          <a:p>
            <a:fld id="{EA750A27-289F-428B-862A-18B3C6B49B6C}" type="datetimeFigureOut">
              <a:rPr lang="en-US" smtClean="0"/>
              <a:t>11/5/2024</a:t>
            </a:fld>
            <a:endParaRPr lang="en-US"/>
          </a:p>
        </p:txBody>
      </p:sp>
      <p:sp>
        <p:nvSpPr>
          <p:cNvPr id="5" name="Footer Placeholder 4">
            <a:extLst>
              <a:ext uri="{FF2B5EF4-FFF2-40B4-BE49-F238E27FC236}">
                <a16:creationId xmlns:a16="http://schemas.microsoft.com/office/drawing/2014/main" id="{02AE6625-23E5-D011-4B2A-539DE3580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94D7A-D2AE-38A0-FFE0-B79599928869}"/>
              </a:ext>
            </a:extLst>
          </p:cNvPr>
          <p:cNvSpPr>
            <a:spLocks noGrp="1"/>
          </p:cNvSpPr>
          <p:nvPr>
            <p:ph type="sldNum" sz="quarter" idx="12"/>
          </p:nvPr>
        </p:nvSpPr>
        <p:spPr/>
        <p:txBody>
          <a:bodyPr/>
          <a:lstStyle/>
          <a:p>
            <a:fld id="{3F20B903-5201-4390-B233-F4E0237A8B2B}" type="slidenum">
              <a:rPr lang="en-US" smtClean="0"/>
              <a:t>‹#›</a:t>
            </a:fld>
            <a:endParaRPr lang="en-US"/>
          </a:p>
        </p:txBody>
      </p:sp>
    </p:spTree>
    <p:extLst>
      <p:ext uri="{BB962C8B-B14F-4D97-AF65-F5344CB8AC3E}">
        <p14:creationId xmlns:p14="http://schemas.microsoft.com/office/powerpoint/2010/main" val="296630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0E7B-8B43-0352-B6C7-99FE865CB2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0D506C-9F5B-58DF-3C48-9DAF3611A3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9C3C-F3F8-1996-4BB6-157B65C53CC2}"/>
              </a:ext>
            </a:extLst>
          </p:cNvPr>
          <p:cNvSpPr>
            <a:spLocks noGrp="1"/>
          </p:cNvSpPr>
          <p:nvPr>
            <p:ph type="dt" sz="half" idx="10"/>
          </p:nvPr>
        </p:nvSpPr>
        <p:spPr/>
        <p:txBody>
          <a:bodyPr/>
          <a:lstStyle/>
          <a:p>
            <a:fld id="{EA750A27-289F-428B-862A-18B3C6B49B6C}" type="datetimeFigureOut">
              <a:rPr lang="en-US" smtClean="0"/>
              <a:t>11/5/2024</a:t>
            </a:fld>
            <a:endParaRPr lang="en-US"/>
          </a:p>
        </p:txBody>
      </p:sp>
      <p:sp>
        <p:nvSpPr>
          <p:cNvPr id="5" name="Footer Placeholder 4">
            <a:extLst>
              <a:ext uri="{FF2B5EF4-FFF2-40B4-BE49-F238E27FC236}">
                <a16:creationId xmlns:a16="http://schemas.microsoft.com/office/drawing/2014/main" id="{B671DD0B-B56F-04DA-1624-D1B2CD021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A99C5-5AA7-0B65-8A13-302AFC9D2AF8}"/>
              </a:ext>
            </a:extLst>
          </p:cNvPr>
          <p:cNvSpPr>
            <a:spLocks noGrp="1"/>
          </p:cNvSpPr>
          <p:nvPr>
            <p:ph type="sldNum" sz="quarter" idx="12"/>
          </p:nvPr>
        </p:nvSpPr>
        <p:spPr/>
        <p:txBody>
          <a:bodyPr/>
          <a:lstStyle/>
          <a:p>
            <a:fld id="{3F20B903-5201-4390-B233-F4E0237A8B2B}" type="slidenum">
              <a:rPr lang="en-US" smtClean="0"/>
              <a:t>‹#›</a:t>
            </a:fld>
            <a:endParaRPr lang="en-US"/>
          </a:p>
        </p:txBody>
      </p:sp>
    </p:spTree>
    <p:extLst>
      <p:ext uri="{BB962C8B-B14F-4D97-AF65-F5344CB8AC3E}">
        <p14:creationId xmlns:p14="http://schemas.microsoft.com/office/powerpoint/2010/main" val="63255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3506-70AB-0966-109B-FA812FA22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0CEB69-D1D1-35EF-9C89-8E834DDC47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96D363-3C77-0C3E-037B-5A18E33F1B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D171C8-B6C5-9842-2511-F2974508CE5A}"/>
              </a:ext>
            </a:extLst>
          </p:cNvPr>
          <p:cNvSpPr>
            <a:spLocks noGrp="1"/>
          </p:cNvSpPr>
          <p:nvPr>
            <p:ph type="dt" sz="half" idx="10"/>
          </p:nvPr>
        </p:nvSpPr>
        <p:spPr/>
        <p:txBody>
          <a:bodyPr/>
          <a:lstStyle/>
          <a:p>
            <a:fld id="{EA750A27-289F-428B-862A-18B3C6B49B6C}" type="datetimeFigureOut">
              <a:rPr lang="en-US" smtClean="0"/>
              <a:t>11/5/2024</a:t>
            </a:fld>
            <a:endParaRPr lang="en-US"/>
          </a:p>
        </p:txBody>
      </p:sp>
      <p:sp>
        <p:nvSpPr>
          <p:cNvPr id="6" name="Footer Placeholder 5">
            <a:extLst>
              <a:ext uri="{FF2B5EF4-FFF2-40B4-BE49-F238E27FC236}">
                <a16:creationId xmlns:a16="http://schemas.microsoft.com/office/drawing/2014/main" id="{706D854F-597B-3DB5-2B1B-B5ED3FA6C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3E0A8-C833-5AF4-8895-D17F84E47EB6}"/>
              </a:ext>
            </a:extLst>
          </p:cNvPr>
          <p:cNvSpPr>
            <a:spLocks noGrp="1"/>
          </p:cNvSpPr>
          <p:nvPr>
            <p:ph type="sldNum" sz="quarter" idx="12"/>
          </p:nvPr>
        </p:nvSpPr>
        <p:spPr/>
        <p:txBody>
          <a:bodyPr/>
          <a:lstStyle/>
          <a:p>
            <a:fld id="{3F20B903-5201-4390-B233-F4E0237A8B2B}" type="slidenum">
              <a:rPr lang="en-US" smtClean="0"/>
              <a:t>‹#›</a:t>
            </a:fld>
            <a:endParaRPr lang="en-US"/>
          </a:p>
        </p:txBody>
      </p:sp>
    </p:spTree>
    <p:extLst>
      <p:ext uri="{BB962C8B-B14F-4D97-AF65-F5344CB8AC3E}">
        <p14:creationId xmlns:p14="http://schemas.microsoft.com/office/powerpoint/2010/main" val="2612224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662E-6D7B-8911-C41F-A3918DA01F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8D113A-5C30-EDD4-1E82-9C540098A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BAF979-2BA4-117B-82AA-E66C242A36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C6C120-6909-B344-C6CC-71FB0B55AE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F6FD96-4976-ED67-0D85-02A3A79480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21CC8-8DEB-C132-A46C-3BA013566E4B}"/>
              </a:ext>
            </a:extLst>
          </p:cNvPr>
          <p:cNvSpPr>
            <a:spLocks noGrp="1"/>
          </p:cNvSpPr>
          <p:nvPr>
            <p:ph type="dt" sz="half" idx="10"/>
          </p:nvPr>
        </p:nvSpPr>
        <p:spPr/>
        <p:txBody>
          <a:bodyPr/>
          <a:lstStyle/>
          <a:p>
            <a:fld id="{EA750A27-289F-428B-862A-18B3C6B49B6C}" type="datetimeFigureOut">
              <a:rPr lang="en-US" smtClean="0"/>
              <a:t>11/5/2024</a:t>
            </a:fld>
            <a:endParaRPr lang="en-US"/>
          </a:p>
        </p:txBody>
      </p:sp>
      <p:sp>
        <p:nvSpPr>
          <p:cNvPr id="8" name="Footer Placeholder 7">
            <a:extLst>
              <a:ext uri="{FF2B5EF4-FFF2-40B4-BE49-F238E27FC236}">
                <a16:creationId xmlns:a16="http://schemas.microsoft.com/office/drawing/2014/main" id="{3F927A4A-72B5-EEEA-D5C0-DE0B3CC4A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62AA9B-F410-9E3B-87A7-18C3A9A516A4}"/>
              </a:ext>
            </a:extLst>
          </p:cNvPr>
          <p:cNvSpPr>
            <a:spLocks noGrp="1"/>
          </p:cNvSpPr>
          <p:nvPr>
            <p:ph type="sldNum" sz="quarter" idx="12"/>
          </p:nvPr>
        </p:nvSpPr>
        <p:spPr/>
        <p:txBody>
          <a:bodyPr/>
          <a:lstStyle/>
          <a:p>
            <a:fld id="{3F20B903-5201-4390-B233-F4E0237A8B2B}" type="slidenum">
              <a:rPr lang="en-US" smtClean="0"/>
              <a:t>‹#›</a:t>
            </a:fld>
            <a:endParaRPr lang="en-US"/>
          </a:p>
        </p:txBody>
      </p:sp>
    </p:spTree>
    <p:extLst>
      <p:ext uri="{BB962C8B-B14F-4D97-AF65-F5344CB8AC3E}">
        <p14:creationId xmlns:p14="http://schemas.microsoft.com/office/powerpoint/2010/main" val="368896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451F-BDC5-0F30-2862-4EB34BBCE1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BBA849-96E3-5AB6-F5C8-57F6EF3B44D4}"/>
              </a:ext>
            </a:extLst>
          </p:cNvPr>
          <p:cNvSpPr>
            <a:spLocks noGrp="1"/>
          </p:cNvSpPr>
          <p:nvPr>
            <p:ph type="dt" sz="half" idx="10"/>
          </p:nvPr>
        </p:nvSpPr>
        <p:spPr/>
        <p:txBody>
          <a:bodyPr/>
          <a:lstStyle/>
          <a:p>
            <a:fld id="{EA750A27-289F-428B-862A-18B3C6B49B6C}" type="datetimeFigureOut">
              <a:rPr lang="en-US" smtClean="0"/>
              <a:t>11/5/2024</a:t>
            </a:fld>
            <a:endParaRPr lang="en-US"/>
          </a:p>
        </p:txBody>
      </p:sp>
      <p:sp>
        <p:nvSpPr>
          <p:cNvPr id="4" name="Footer Placeholder 3">
            <a:extLst>
              <a:ext uri="{FF2B5EF4-FFF2-40B4-BE49-F238E27FC236}">
                <a16:creationId xmlns:a16="http://schemas.microsoft.com/office/drawing/2014/main" id="{ED84AB50-4872-EA47-3D94-6F1D7E199B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542E66-D047-7EB7-BE1B-CA15A755BC82}"/>
              </a:ext>
            </a:extLst>
          </p:cNvPr>
          <p:cNvSpPr>
            <a:spLocks noGrp="1"/>
          </p:cNvSpPr>
          <p:nvPr>
            <p:ph type="sldNum" sz="quarter" idx="12"/>
          </p:nvPr>
        </p:nvSpPr>
        <p:spPr/>
        <p:txBody>
          <a:bodyPr/>
          <a:lstStyle/>
          <a:p>
            <a:fld id="{3F20B903-5201-4390-B233-F4E0237A8B2B}" type="slidenum">
              <a:rPr lang="en-US" smtClean="0"/>
              <a:t>‹#›</a:t>
            </a:fld>
            <a:endParaRPr lang="en-US"/>
          </a:p>
        </p:txBody>
      </p:sp>
    </p:spTree>
    <p:extLst>
      <p:ext uri="{BB962C8B-B14F-4D97-AF65-F5344CB8AC3E}">
        <p14:creationId xmlns:p14="http://schemas.microsoft.com/office/powerpoint/2010/main" val="289468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6E49F-80B0-F3B1-CC8A-86912A0436CE}"/>
              </a:ext>
            </a:extLst>
          </p:cNvPr>
          <p:cNvSpPr>
            <a:spLocks noGrp="1"/>
          </p:cNvSpPr>
          <p:nvPr>
            <p:ph type="dt" sz="half" idx="10"/>
          </p:nvPr>
        </p:nvSpPr>
        <p:spPr/>
        <p:txBody>
          <a:bodyPr/>
          <a:lstStyle/>
          <a:p>
            <a:fld id="{EA750A27-289F-428B-862A-18B3C6B49B6C}" type="datetimeFigureOut">
              <a:rPr lang="en-US" smtClean="0"/>
              <a:t>11/5/2024</a:t>
            </a:fld>
            <a:endParaRPr lang="en-US"/>
          </a:p>
        </p:txBody>
      </p:sp>
      <p:sp>
        <p:nvSpPr>
          <p:cNvPr id="3" name="Footer Placeholder 2">
            <a:extLst>
              <a:ext uri="{FF2B5EF4-FFF2-40B4-BE49-F238E27FC236}">
                <a16:creationId xmlns:a16="http://schemas.microsoft.com/office/drawing/2014/main" id="{173DB181-CD41-6BB5-A678-D9FA3D02CC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A8D7F0-7BEA-7C06-7E2A-F1EBC34AAB1E}"/>
              </a:ext>
            </a:extLst>
          </p:cNvPr>
          <p:cNvSpPr>
            <a:spLocks noGrp="1"/>
          </p:cNvSpPr>
          <p:nvPr>
            <p:ph type="sldNum" sz="quarter" idx="12"/>
          </p:nvPr>
        </p:nvSpPr>
        <p:spPr/>
        <p:txBody>
          <a:bodyPr/>
          <a:lstStyle/>
          <a:p>
            <a:fld id="{3F20B903-5201-4390-B233-F4E0237A8B2B}" type="slidenum">
              <a:rPr lang="en-US" smtClean="0"/>
              <a:t>‹#›</a:t>
            </a:fld>
            <a:endParaRPr lang="en-US"/>
          </a:p>
        </p:txBody>
      </p:sp>
    </p:spTree>
    <p:extLst>
      <p:ext uri="{BB962C8B-B14F-4D97-AF65-F5344CB8AC3E}">
        <p14:creationId xmlns:p14="http://schemas.microsoft.com/office/powerpoint/2010/main" val="36357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B17C-4B75-924C-4494-CAC60FAB2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FAD794-9A86-3B23-1AEC-6C8006258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C735B5-0C05-A9AF-A672-71C68857D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BBA10-AB1E-00A7-20E1-14B8E3DE1AAC}"/>
              </a:ext>
            </a:extLst>
          </p:cNvPr>
          <p:cNvSpPr>
            <a:spLocks noGrp="1"/>
          </p:cNvSpPr>
          <p:nvPr>
            <p:ph type="dt" sz="half" idx="10"/>
          </p:nvPr>
        </p:nvSpPr>
        <p:spPr/>
        <p:txBody>
          <a:bodyPr/>
          <a:lstStyle/>
          <a:p>
            <a:fld id="{EA750A27-289F-428B-862A-18B3C6B49B6C}" type="datetimeFigureOut">
              <a:rPr lang="en-US" smtClean="0"/>
              <a:t>11/5/2024</a:t>
            </a:fld>
            <a:endParaRPr lang="en-US"/>
          </a:p>
        </p:txBody>
      </p:sp>
      <p:sp>
        <p:nvSpPr>
          <p:cNvPr id="6" name="Footer Placeholder 5">
            <a:extLst>
              <a:ext uri="{FF2B5EF4-FFF2-40B4-BE49-F238E27FC236}">
                <a16:creationId xmlns:a16="http://schemas.microsoft.com/office/drawing/2014/main" id="{D5B018BD-E9FC-0A51-00A1-BB448468E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02130-D26A-B51E-0FD6-6775C5123DDC}"/>
              </a:ext>
            </a:extLst>
          </p:cNvPr>
          <p:cNvSpPr>
            <a:spLocks noGrp="1"/>
          </p:cNvSpPr>
          <p:nvPr>
            <p:ph type="sldNum" sz="quarter" idx="12"/>
          </p:nvPr>
        </p:nvSpPr>
        <p:spPr/>
        <p:txBody>
          <a:bodyPr/>
          <a:lstStyle/>
          <a:p>
            <a:fld id="{3F20B903-5201-4390-B233-F4E0237A8B2B}" type="slidenum">
              <a:rPr lang="en-US" smtClean="0"/>
              <a:t>‹#›</a:t>
            </a:fld>
            <a:endParaRPr lang="en-US"/>
          </a:p>
        </p:txBody>
      </p:sp>
    </p:spTree>
    <p:extLst>
      <p:ext uri="{BB962C8B-B14F-4D97-AF65-F5344CB8AC3E}">
        <p14:creationId xmlns:p14="http://schemas.microsoft.com/office/powerpoint/2010/main" val="142363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2581-21DE-EA0D-DA29-E9411A0C9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0D109E-07D3-6116-3F74-551D7001C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88D3D2-AD3F-3BA4-4440-B8747A776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24C2D-873B-3F0D-FED9-8F767B8C6ADB}"/>
              </a:ext>
            </a:extLst>
          </p:cNvPr>
          <p:cNvSpPr>
            <a:spLocks noGrp="1"/>
          </p:cNvSpPr>
          <p:nvPr>
            <p:ph type="dt" sz="half" idx="10"/>
          </p:nvPr>
        </p:nvSpPr>
        <p:spPr/>
        <p:txBody>
          <a:bodyPr/>
          <a:lstStyle/>
          <a:p>
            <a:fld id="{EA750A27-289F-428B-862A-18B3C6B49B6C}" type="datetimeFigureOut">
              <a:rPr lang="en-US" smtClean="0"/>
              <a:t>11/5/2024</a:t>
            </a:fld>
            <a:endParaRPr lang="en-US"/>
          </a:p>
        </p:txBody>
      </p:sp>
      <p:sp>
        <p:nvSpPr>
          <p:cNvPr id="6" name="Footer Placeholder 5">
            <a:extLst>
              <a:ext uri="{FF2B5EF4-FFF2-40B4-BE49-F238E27FC236}">
                <a16:creationId xmlns:a16="http://schemas.microsoft.com/office/drawing/2014/main" id="{CC8CB71F-E178-048E-3328-EC63BB869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B8885D-3055-F33B-B604-D444EB11D8B2}"/>
              </a:ext>
            </a:extLst>
          </p:cNvPr>
          <p:cNvSpPr>
            <a:spLocks noGrp="1"/>
          </p:cNvSpPr>
          <p:nvPr>
            <p:ph type="sldNum" sz="quarter" idx="12"/>
          </p:nvPr>
        </p:nvSpPr>
        <p:spPr/>
        <p:txBody>
          <a:bodyPr/>
          <a:lstStyle/>
          <a:p>
            <a:fld id="{3F20B903-5201-4390-B233-F4E0237A8B2B}" type="slidenum">
              <a:rPr lang="en-US" smtClean="0"/>
              <a:t>‹#›</a:t>
            </a:fld>
            <a:endParaRPr lang="en-US"/>
          </a:p>
        </p:txBody>
      </p:sp>
    </p:spTree>
    <p:extLst>
      <p:ext uri="{BB962C8B-B14F-4D97-AF65-F5344CB8AC3E}">
        <p14:creationId xmlns:p14="http://schemas.microsoft.com/office/powerpoint/2010/main" val="6023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147F4-9CBE-2988-3B53-D2A3964225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97FEE-F25F-7267-61B1-AE980EDD38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3BB93-4D07-7A5B-A616-B1D1FFBD53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750A27-289F-428B-862A-18B3C6B49B6C}" type="datetimeFigureOut">
              <a:rPr lang="en-US" smtClean="0"/>
              <a:t>11/5/2024</a:t>
            </a:fld>
            <a:endParaRPr lang="en-US"/>
          </a:p>
        </p:txBody>
      </p:sp>
      <p:sp>
        <p:nvSpPr>
          <p:cNvPr id="5" name="Footer Placeholder 4">
            <a:extLst>
              <a:ext uri="{FF2B5EF4-FFF2-40B4-BE49-F238E27FC236}">
                <a16:creationId xmlns:a16="http://schemas.microsoft.com/office/drawing/2014/main" id="{FC73C528-FB2C-0312-E1C8-A829A9AEF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0A1FE6-9110-A1D3-9AEE-B83A519A05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20B903-5201-4390-B233-F4E0237A8B2B}" type="slidenum">
              <a:rPr lang="en-US" smtClean="0"/>
              <a:t>‹#›</a:t>
            </a:fld>
            <a:endParaRPr lang="en-US"/>
          </a:p>
        </p:txBody>
      </p:sp>
    </p:spTree>
    <p:extLst>
      <p:ext uri="{BB962C8B-B14F-4D97-AF65-F5344CB8AC3E}">
        <p14:creationId xmlns:p14="http://schemas.microsoft.com/office/powerpoint/2010/main" val="652684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Condodesk@fcmtpo.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condodesk@fcmtpo.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7E2C-7D7B-CC55-5C24-4F72CB72A6BA}"/>
              </a:ext>
            </a:extLst>
          </p:cNvPr>
          <p:cNvSpPr>
            <a:spLocks noGrp="1"/>
          </p:cNvSpPr>
          <p:nvPr>
            <p:ph type="ctrTitle"/>
          </p:nvPr>
        </p:nvSpPr>
        <p:spPr>
          <a:xfrm>
            <a:off x="746234" y="1040488"/>
            <a:ext cx="9144000" cy="2387600"/>
          </a:xfrm>
        </p:spPr>
        <p:txBody>
          <a:bodyPr>
            <a:normAutofit/>
          </a:bodyPr>
          <a:lstStyle/>
          <a:p>
            <a:pPr algn="l"/>
            <a:r>
              <a:rPr lang="en-US" sz="5400" b="1" dirty="0">
                <a:solidFill>
                  <a:schemeClr val="bg1"/>
                </a:solidFill>
                <a:latin typeface="Metropolis" pitchFamily="2" charset="77"/>
              </a:rPr>
              <a:t>FCM Condo Process Reference Guide</a:t>
            </a:r>
          </a:p>
        </p:txBody>
      </p:sp>
      <p:sp>
        <p:nvSpPr>
          <p:cNvPr id="3" name="Subtitle 2">
            <a:extLst>
              <a:ext uri="{FF2B5EF4-FFF2-40B4-BE49-F238E27FC236}">
                <a16:creationId xmlns:a16="http://schemas.microsoft.com/office/drawing/2014/main" id="{ED42309C-8556-9377-3B27-E941199D37EF}"/>
              </a:ext>
            </a:extLst>
          </p:cNvPr>
          <p:cNvSpPr>
            <a:spLocks noGrp="1"/>
          </p:cNvSpPr>
          <p:nvPr>
            <p:ph type="subTitle" idx="1"/>
          </p:nvPr>
        </p:nvSpPr>
        <p:spPr>
          <a:xfrm>
            <a:off x="-2912206" y="3689159"/>
            <a:ext cx="9144000" cy="1655762"/>
          </a:xfrm>
        </p:spPr>
        <p:txBody>
          <a:bodyPr/>
          <a:lstStyle/>
          <a:p>
            <a:r>
              <a:rPr lang="en-US" dirty="0">
                <a:solidFill>
                  <a:schemeClr val="bg1"/>
                </a:solidFill>
                <a:latin typeface="Metropolis Medium" pitchFamily="2" charset="77"/>
              </a:rPr>
              <a:t>11.01.2024</a:t>
            </a:r>
          </a:p>
        </p:txBody>
      </p:sp>
      <p:pic>
        <p:nvPicPr>
          <p:cNvPr id="27" name="Picture 26" descr="A white text on a black background&#10;&#10;Description automatically generated">
            <a:extLst>
              <a:ext uri="{FF2B5EF4-FFF2-40B4-BE49-F238E27FC236}">
                <a16:creationId xmlns:a16="http://schemas.microsoft.com/office/drawing/2014/main" id="{01685AC7-80C0-78C8-EB53-B898AD755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81" y="4211303"/>
            <a:ext cx="4825987" cy="1250714"/>
          </a:xfrm>
          <a:prstGeom prst="rect">
            <a:avLst/>
          </a:prstGeom>
        </p:spPr>
      </p:pic>
      <p:pic>
        <p:nvPicPr>
          <p:cNvPr id="39" name="Picture 38" descr="A number on a black background&#10;&#10;Description automatically generated">
            <a:extLst>
              <a:ext uri="{FF2B5EF4-FFF2-40B4-BE49-F238E27FC236}">
                <a16:creationId xmlns:a16="http://schemas.microsoft.com/office/drawing/2014/main" id="{6DBC9254-2B32-0A4F-EB00-C35E4C557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234" y="5344921"/>
            <a:ext cx="2139950" cy="425450"/>
          </a:xfrm>
          <a:prstGeom prst="rect">
            <a:avLst/>
          </a:prstGeom>
        </p:spPr>
      </p:pic>
    </p:spTree>
    <p:extLst>
      <p:ext uri="{BB962C8B-B14F-4D97-AF65-F5344CB8AC3E}">
        <p14:creationId xmlns:p14="http://schemas.microsoft.com/office/powerpoint/2010/main" val="40015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8736-485F-061F-8A3D-6F7DD98C78C8}"/>
              </a:ext>
            </a:extLst>
          </p:cNvPr>
          <p:cNvSpPr>
            <a:spLocks noGrp="1"/>
          </p:cNvSpPr>
          <p:nvPr>
            <p:ph type="title"/>
          </p:nvPr>
        </p:nvSpPr>
        <p:spPr>
          <a:xfrm>
            <a:off x="838199" y="432593"/>
            <a:ext cx="10515600" cy="1325563"/>
          </a:xfrm>
        </p:spPr>
        <p:txBody>
          <a:bodyPr/>
          <a:lstStyle/>
          <a:p>
            <a:pPr algn="ctr"/>
            <a:r>
              <a:rPr lang="en-US" b="1" dirty="0">
                <a:solidFill>
                  <a:schemeClr val="bg1"/>
                </a:solidFill>
                <a:latin typeface="Metropolis" pitchFamily="2" charset="77"/>
              </a:rPr>
              <a:t>Conventional Loan Documentation</a:t>
            </a:r>
          </a:p>
        </p:txBody>
      </p:sp>
      <p:sp>
        <p:nvSpPr>
          <p:cNvPr id="5" name="TextBox 4">
            <a:extLst>
              <a:ext uri="{FF2B5EF4-FFF2-40B4-BE49-F238E27FC236}">
                <a16:creationId xmlns:a16="http://schemas.microsoft.com/office/drawing/2014/main" id="{BFD8083B-2A34-0569-DA7A-DEDE242CFDA9}"/>
              </a:ext>
            </a:extLst>
          </p:cNvPr>
          <p:cNvSpPr txBox="1"/>
          <p:nvPr/>
        </p:nvSpPr>
        <p:spPr>
          <a:xfrm>
            <a:off x="10176095" y="1758156"/>
            <a:ext cx="2951429" cy="646331"/>
          </a:xfrm>
          <a:prstGeom prst="rect">
            <a:avLst/>
          </a:prstGeom>
          <a:noFill/>
        </p:spPr>
        <p:txBody>
          <a:bodyPr wrap="square" rtlCol="0">
            <a:spAutoFit/>
          </a:bodyPr>
          <a:lstStyle/>
          <a:p>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p:txBody>
      </p:sp>
      <p:sp>
        <p:nvSpPr>
          <p:cNvPr id="6" name="Rectangle 5">
            <a:extLst>
              <a:ext uri="{FF2B5EF4-FFF2-40B4-BE49-F238E27FC236}">
                <a16:creationId xmlns:a16="http://schemas.microsoft.com/office/drawing/2014/main" id="{206AB06E-27A0-0422-EF4F-43F1D067F3A1}"/>
              </a:ext>
            </a:extLst>
          </p:cNvPr>
          <p:cNvSpPr/>
          <p:nvPr/>
        </p:nvSpPr>
        <p:spPr>
          <a:xfrm>
            <a:off x="1679418" y="1613571"/>
            <a:ext cx="2320705" cy="4720808"/>
          </a:xfrm>
          <a:prstGeom prst="rect">
            <a:avLst/>
          </a:prstGeom>
          <a:noFill/>
          <a:ln w="31750">
            <a:solidFill>
              <a:srgbClr val="55318A"/>
            </a:solidFill>
          </a:ln>
        </p:spPr>
        <p:style>
          <a:lnRef idx="2">
            <a:schemeClr val="dk1"/>
          </a:lnRef>
          <a:fillRef idx="1">
            <a:schemeClr val="lt1"/>
          </a:fillRef>
          <a:effectRef idx="0">
            <a:schemeClr val="dk1"/>
          </a:effectRef>
          <a:fontRef idx="minor">
            <a:schemeClr val="dk1"/>
          </a:fontRef>
        </p:style>
        <p:txBody>
          <a:bodyPr rtlCol="0" anchor="ctr"/>
          <a:lstStyle/>
          <a:p>
            <a:pPr marL="0" indent="0" algn="ctr">
              <a:buNone/>
            </a:pPr>
            <a:r>
              <a:rPr lang="en-US" sz="1600" u="sng" dirty="0">
                <a:solidFill>
                  <a:schemeClr val="bg1"/>
                </a:solidFill>
                <a:latin typeface="Metropolis Medium" pitchFamily="2" charset="77"/>
              </a:rPr>
              <a:t>Fannie Mae Approved Project in CPM</a:t>
            </a:r>
          </a:p>
          <a:p>
            <a:pPr marL="0" indent="0" algn="ctr">
              <a:buNone/>
            </a:pPr>
            <a:endParaRPr lang="en-US" sz="2000" u="sng" dirty="0">
              <a:solidFill>
                <a:schemeClr val="bg1"/>
              </a:solidFill>
              <a:latin typeface="Metropolis Medium" pitchFamily="2" charset="77"/>
            </a:endParaRPr>
          </a:p>
          <a:p>
            <a:pPr marL="285750" indent="-285750">
              <a:buFont typeface="Arial" panose="020B0604020202020204" pitchFamily="34" charset="0"/>
              <a:buChar char="•"/>
            </a:pPr>
            <a:r>
              <a:rPr lang="en-US" sz="1200" dirty="0">
                <a:solidFill>
                  <a:schemeClr val="bg1"/>
                </a:solidFill>
                <a:latin typeface="Metropolis Medium" pitchFamily="2" charset="77"/>
              </a:rPr>
              <a:t>FCM Fannie Mae Approved Condo Questionnaire (Or current annual budget).</a:t>
            </a:r>
            <a:br>
              <a:rPr lang="en-US" sz="1200" dirty="0">
                <a:solidFill>
                  <a:schemeClr val="bg1"/>
                </a:solidFill>
                <a:latin typeface="Metropolis Medium" pitchFamily="2" charset="77"/>
              </a:rPr>
            </a:br>
            <a:endParaRPr lang="en-US" sz="1200" dirty="0">
              <a:solidFill>
                <a:schemeClr val="bg1"/>
              </a:solidFill>
              <a:latin typeface="Metropolis Medium" pitchFamily="2" charset="77"/>
            </a:endParaRPr>
          </a:p>
          <a:p>
            <a:pPr marL="285750" indent="-285750">
              <a:buFont typeface="Arial" panose="020B0604020202020204" pitchFamily="34" charset="0"/>
              <a:buChar char="•"/>
            </a:pPr>
            <a:r>
              <a:rPr lang="en-US" sz="1200" dirty="0">
                <a:solidFill>
                  <a:schemeClr val="bg1"/>
                </a:solidFill>
                <a:latin typeface="Metropolis Medium" pitchFamily="2" charset="77"/>
              </a:rPr>
              <a:t>Condo Master Insurance.</a:t>
            </a:r>
          </a:p>
          <a:p>
            <a:endParaRPr lang="en-US" sz="1800" dirty="0">
              <a:solidFill>
                <a:schemeClr val="bg1"/>
              </a:solidFill>
              <a:latin typeface="Metropolis Medium" pitchFamily="2" charset="77"/>
            </a:endParaRPr>
          </a:p>
          <a:p>
            <a:endParaRPr lang="en-US" sz="1800" dirty="0">
              <a:solidFill>
                <a:schemeClr val="bg1"/>
              </a:solidFill>
              <a:latin typeface="Metropolis Medium" pitchFamily="2" charset="77"/>
            </a:endParaRPr>
          </a:p>
          <a:p>
            <a:r>
              <a:rPr lang="en-US" sz="1200" dirty="0">
                <a:solidFill>
                  <a:schemeClr val="bg1"/>
                </a:solidFill>
                <a:latin typeface="Metropolis Medium" pitchFamily="2" charset="77"/>
              </a:rPr>
              <a:t>**CPM status may change while in process and Limited or Full Review may be required.**</a:t>
            </a:r>
          </a:p>
        </p:txBody>
      </p:sp>
      <p:sp>
        <p:nvSpPr>
          <p:cNvPr id="7" name="Rectangle 6">
            <a:extLst>
              <a:ext uri="{FF2B5EF4-FFF2-40B4-BE49-F238E27FC236}">
                <a16:creationId xmlns:a16="http://schemas.microsoft.com/office/drawing/2014/main" id="{CC57EEFB-E67F-E09B-80E6-6BBF14569A1C}"/>
              </a:ext>
            </a:extLst>
          </p:cNvPr>
          <p:cNvSpPr/>
          <p:nvPr/>
        </p:nvSpPr>
        <p:spPr>
          <a:xfrm>
            <a:off x="4935646" y="1613571"/>
            <a:ext cx="2320705" cy="4720808"/>
          </a:xfrm>
          <a:prstGeom prst="rect">
            <a:avLst/>
          </a:prstGeom>
          <a:noFill/>
          <a:ln w="31750">
            <a:solidFill>
              <a:srgbClr val="55318A"/>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u="sng" dirty="0"/>
          </a:p>
          <a:p>
            <a:pPr algn="ctr"/>
            <a:r>
              <a:rPr lang="en-US" sz="1600" u="sng" dirty="0">
                <a:solidFill>
                  <a:schemeClr val="bg1"/>
                </a:solidFill>
                <a:latin typeface="Metropolis Medium" pitchFamily="2" charset="77"/>
              </a:rPr>
              <a:t>Limited Review</a:t>
            </a:r>
          </a:p>
          <a:p>
            <a:endParaRPr lang="en-US" sz="1400" u="sng" dirty="0">
              <a:solidFill>
                <a:schemeClr val="bg1"/>
              </a:solidFill>
              <a:latin typeface="Metropolis Medium" pitchFamily="2" charset="77"/>
            </a:endParaRPr>
          </a:p>
          <a:p>
            <a:pPr marL="171450" indent="-171450">
              <a:buFont typeface="Arial" panose="020B0604020202020204" pitchFamily="34" charset="0"/>
              <a:buChar char="•"/>
            </a:pPr>
            <a:r>
              <a:rPr lang="en-US" sz="1200" dirty="0">
                <a:solidFill>
                  <a:schemeClr val="bg1"/>
                </a:solidFill>
                <a:latin typeface="Metropolis Medium" pitchFamily="2" charset="77"/>
              </a:rPr>
              <a:t>FCM Limited Review Questionnaire.</a:t>
            </a:r>
            <a:br>
              <a:rPr lang="en-US" sz="1200" dirty="0">
                <a:solidFill>
                  <a:schemeClr val="bg1"/>
                </a:solidFill>
                <a:latin typeface="Metropolis Medium" pitchFamily="2" charset="77"/>
              </a:rPr>
            </a:br>
            <a:endParaRPr lang="en-US" sz="1200" dirty="0">
              <a:solidFill>
                <a:schemeClr val="bg1"/>
              </a:solidFill>
              <a:latin typeface="Metropolis Medium" pitchFamily="2" charset="77"/>
            </a:endParaRPr>
          </a:p>
          <a:p>
            <a:pPr marL="171450" indent="-171450">
              <a:buFont typeface="Arial" panose="020B0604020202020204" pitchFamily="34" charset="0"/>
              <a:buChar char="•"/>
            </a:pPr>
            <a:r>
              <a:rPr lang="en-US" sz="1200" dirty="0">
                <a:solidFill>
                  <a:schemeClr val="bg1"/>
                </a:solidFill>
                <a:latin typeface="Metropolis Medium" pitchFamily="2" charset="77"/>
              </a:rPr>
              <a:t>Condo Master Insurance.</a:t>
            </a:r>
          </a:p>
          <a:p>
            <a:pPr marL="171450" indent="-171450">
              <a:buFont typeface="Arial" panose="020B0604020202020204" pitchFamily="34" charset="0"/>
              <a:buChar char="•"/>
            </a:pPr>
            <a:endParaRPr lang="en-US" sz="1200" dirty="0">
              <a:solidFill>
                <a:schemeClr val="bg1"/>
              </a:solidFill>
              <a:latin typeface="Metropolis Medium" pitchFamily="2" charset="77"/>
            </a:endParaRPr>
          </a:p>
          <a:p>
            <a:pPr marL="171450" indent="-171450">
              <a:buFont typeface="Arial" panose="020B0604020202020204" pitchFamily="34" charset="0"/>
              <a:buChar char="•"/>
            </a:pPr>
            <a:endParaRPr lang="en-US" sz="1200" dirty="0">
              <a:solidFill>
                <a:schemeClr val="bg1"/>
              </a:solidFill>
              <a:latin typeface="Metropolis Medium" pitchFamily="2" charset="77"/>
            </a:endParaRPr>
          </a:p>
          <a:p>
            <a:endParaRPr lang="en-US" sz="1200" dirty="0">
              <a:solidFill>
                <a:schemeClr val="bg1"/>
              </a:solidFill>
              <a:latin typeface="Metropolis Medium" pitchFamily="2" charset="77"/>
            </a:endParaRPr>
          </a:p>
          <a:p>
            <a:pPr marL="171450" indent="-171450">
              <a:buFont typeface="Arial" panose="020B0604020202020204" pitchFamily="34" charset="0"/>
              <a:buChar char="•"/>
            </a:pPr>
            <a:endParaRPr lang="en-US" sz="1200" dirty="0">
              <a:solidFill>
                <a:schemeClr val="bg1"/>
              </a:solidFill>
              <a:latin typeface="Metropolis Medium" pitchFamily="2" charset="77"/>
            </a:endParaRPr>
          </a:p>
          <a:p>
            <a:pPr marL="171450" indent="-171450">
              <a:buFont typeface="Arial" panose="020B0604020202020204" pitchFamily="34" charset="0"/>
              <a:buChar char="•"/>
            </a:pPr>
            <a:endParaRPr lang="en-US" sz="1200" dirty="0">
              <a:solidFill>
                <a:schemeClr val="bg1"/>
              </a:solidFill>
              <a:latin typeface="Metropolis Medium" pitchFamily="2" charset="77"/>
            </a:endParaRPr>
          </a:p>
          <a:p>
            <a:pPr marL="171450" indent="-171450">
              <a:buFont typeface="Arial" panose="020B0604020202020204" pitchFamily="34" charset="0"/>
              <a:buChar char="•"/>
            </a:pPr>
            <a:r>
              <a:rPr lang="en-US" sz="1200" dirty="0">
                <a:solidFill>
                  <a:schemeClr val="bg1"/>
                </a:solidFill>
                <a:latin typeface="Metropolis Medium" pitchFamily="2" charset="77"/>
              </a:rPr>
              <a:t>**Balance Sheet dated within 90 days, or 6 previous months of meeting minutes may be requested based on questionnaire responses.**</a:t>
            </a:r>
          </a:p>
        </p:txBody>
      </p:sp>
      <p:sp>
        <p:nvSpPr>
          <p:cNvPr id="8" name="Rectangle 7">
            <a:extLst>
              <a:ext uri="{FF2B5EF4-FFF2-40B4-BE49-F238E27FC236}">
                <a16:creationId xmlns:a16="http://schemas.microsoft.com/office/drawing/2014/main" id="{399C0C70-1615-EFCC-8361-0A0857226A2E}"/>
              </a:ext>
            </a:extLst>
          </p:cNvPr>
          <p:cNvSpPr/>
          <p:nvPr/>
        </p:nvSpPr>
        <p:spPr>
          <a:xfrm>
            <a:off x="8191877" y="1613571"/>
            <a:ext cx="2320705" cy="4720808"/>
          </a:xfrm>
          <a:prstGeom prst="rect">
            <a:avLst/>
          </a:prstGeom>
          <a:noFill/>
          <a:ln w="31750">
            <a:solidFill>
              <a:srgbClr val="55318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b="1" u="sng" dirty="0"/>
          </a:p>
          <a:p>
            <a:pPr algn="ctr"/>
            <a:r>
              <a:rPr lang="en-US" sz="1600" u="sng" dirty="0">
                <a:solidFill>
                  <a:schemeClr val="bg1"/>
                </a:solidFill>
                <a:latin typeface="Metropolis Medium" pitchFamily="2" charset="77"/>
              </a:rPr>
              <a:t>Full Review</a:t>
            </a:r>
          </a:p>
          <a:p>
            <a:endParaRPr lang="en-US" sz="1800" u="sng" dirty="0">
              <a:solidFill>
                <a:schemeClr val="bg1"/>
              </a:solidFill>
              <a:latin typeface="Metropolis Medium" pitchFamily="2" charset="77"/>
            </a:endParaRPr>
          </a:p>
          <a:p>
            <a:pPr marL="285750" indent="-285750">
              <a:buFont typeface="Arial" panose="020B0604020202020204" pitchFamily="34" charset="0"/>
              <a:buChar char="•"/>
            </a:pPr>
            <a:r>
              <a:rPr lang="en-US" sz="1200" dirty="0">
                <a:solidFill>
                  <a:schemeClr val="bg1"/>
                </a:solidFill>
                <a:latin typeface="Metropolis Medium" pitchFamily="2" charset="77"/>
              </a:rPr>
              <a:t>FCM Full Review Questionnaire.</a:t>
            </a:r>
          </a:p>
          <a:p>
            <a:pPr marL="285750" indent="-285750">
              <a:buFont typeface="Arial" panose="020B0604020202020204" pitchFamily="34" charset="0"/>
              <a:buChar char="•"/>
            </a:pPr>
            <a:r>
              <a:rPr lang="en-US" sz="1200" dirty="0">
                <a:solidFill>
                  <a:schemeClr val="bg1"/>
                </a:solidFill>
                <a:latin typeface="Metropolis Medium" pitchFamily="2" charset="77"/>
              </a:rPr>
              <a:t>Condo Master Insurance.</a:t>
            </a:r>
          </a:p>
          <a:p>
            <a:pPr marL="285750" indent="-285750">
              <a:buFont typeface="Arial" panose="020B0604020202020204" pitchFamily="34" charset="0"/>
              <a:buChar char="•"/>
            </a:pPr>
            <a:r>
              <a:rPr lang="en-US" sz="1200" dirty="0">
                <a:solidFill>
                  <a:schemeClr val="bg1"/>
                </a:solidFill>
                <a:latin typeface="Metropolis Medium" pitchFamily="2" charset="77"/>
              </a:rPr>
              <a:t>Current year annual budget.</a:t>
            </a:r>
          </a:p>
          <a:p>
            <a:pPr marL="285750" indent="-285750">
              <a:buFont typeface="Arial" panose="020B0604020202020204" pitchFamily="34" charset="0"/>
              <a:buChar char="•"/>
            </a:pPr>
            <a:r>
              <a:rPr lang="en-US" sz="1200" dirty="0">
                <a:solidFill>
                  <a:schemeClr val="bg1"/>
                </a:solidFill>
                <a:latin typeface="Metropolis Medium" pitchFamily="2" charset="77"/>
              </a:rPr>
              <a:t>Condo Declarations (CCRs).</a:t>
            </a:r>
            <a:br>
              <a:rPr lang="en-US" sz="1200" dirty="0">
                <a:solidFill>
                  <a:schemeClr val="bg1"/>
                </a:solidFill>
                <a:latin typeface="Metropolis Medium" pitchFamily="2" charset="77"/>
              </a:rPr>
            </a:br>
            <a:br>
              <a:rPr lang="en-US" sz="1600" dirty="0">
                <a:solidFill>
                  <a:schemeClr val="bg1"/>
                </a:solidFill>
                <a:latin typeface="Metropolis Medium" pitchFamily="2" charset="77"/>
              </a:rPr>
            </a:br>
            <a:endParaRPr lang="en-US" sz="1200" dirty="0">
              <a:solidFill>
                <a:schemeClr val="bg1"/>
              </a:solidFill>
              <a:latin typeface="Metropolis Medium" pitchFamily="2" charset="77"/>
            </a:endParaRPr>
          </a:p>
          <a:p>
            <a:pPr marL="285750" indent="-285750">
              <a:buFont typeface="Arial" panose="020B0604020202020204" pitchFamily="34" charset="0"/>
              <a:buChar char="•"/>
            </a:pPr>
            <a:r>
              <a:rPr lang="en-US" sz="1200" dirty="0">
                <a:solidFill>
                  <a:schemeClr val="bg1"/>
                </a:solidFill>
                <a:latin typeface="Metropolis Medium" pitchFamily="2" charset="77"/>
              </a:rPr>
              <a:t>**Balance Sheet dated within 90 days, or 6 previous months of meeting minutes may be requested based on questionnaire responses.**</a:t>
            </a:r>
          </a:p>
        </p:txBody>
      </p:sp>
    </p:spTree>
    <p:extLst>
      <p:ext uri="{BB962C8B-B14F-4D97-AF65-F5344CB8AC3E}">
        <p14:creationId xmlns:p14="http://schemas.microsoft.com/office/powerpoint/2010/main" val="232769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AA16-B862-1D19-B57E-FA508608D210}"/>
              </a:ext>
            </a:extLst>
          </p:cNvPr>
          <p:cNvSpPr>
            <a:spLocks noGrp="1"/>
          </p:cNvSpPr>
          <p:nvPr>
            <p:ph type="title"/>
          </p:nvPr>
        </p:nvSpPr>
        <p:spPr>
          <a:xfrm>
            <a:off x="838200" y="645541"/>
            <a:ext cx="10515600" cy="1325563"/>
          </a:xfrm>
        </p:spPr>
        <p:txBody>
          <a:bodyPr/>
          <a:lstStyle/>
          <a:p>
            <a:r>
              <a:rPr lang="en-US" b="1" dirty="0">
                <a:solidFill>
                  <a:schemeClr val="bg1"/>
                </a:solidFill>
                <a:latin typeface="Metropolis" pitchFamily="2" charset="77"/>
              </a:rPr>
              <a:t>FHA Single Unit Approval Process</a:t>
            </a:r>
          </a:p>
        </p:txBody>
      </p:sp>
      <p:sp>
        <p:nvSpPr>
          <p:cNvPr id="3" name="Content Placeholder 2">
            <a:extLst>
              <a:ext uri="{FF2B5EF4-FFF2-40B4-BE49-F238E27FC236}">
                <a16:creationId xmlns:a16="http://schemas.microsoft.com/office/drawing/2014/main" id="{283F0009-692B-C516-6482-1234274DBE64}"/>
              </a:ext>
            </a:extLst>
          </p:cNvPr>
          <p:cNvSpPr>
            <a:spLocks noGrp="1"/>
          </p:cNvSpPr>
          <p:nvPr>
            <p:ph idx="1"/>
          </p:nvPr>
        </p:nvSpPr>
        <p:spPr>
          <a:xfrm>
            <a:off x="838200" y="2141537"/>
            <a:ext cx="10515600" cy="4351338"/>
          </a:xfrm>
        </p:spPr>
        <p:txBody>
          <a:bodyPr/>
          <a:lstStyle/>
          <a:p>
            <a:pPr marL="514350" indent="-514350">
              <a:buFont typeface="+mj-lt"/>
              <a:buAutoNum type="arabicPeriod"/>
            </a:pPr>
            <a:r>
              <a:rPr lang="en-US" sz="1800" dirty="0">
                <a:solidFill>
                  <a:schemeClr val="bg1"/>
                </a:solidFill>
                <a:latin typeface="Metropolis" pitchFamily="2" charset="77"/>
              </a:rPr>
              <a:t>When Setup receives a Condo that is not FHA approved, the Case Number Assignment will be suspended.</a:t>
            </a:r>
          </a:p>
          <a:p>
            <a:pPr marL="514350" indent="-514350">
              <a:buFont typeface="+mj-lt"/>
              <a:buAutoNum type="arabicPeriod"/>
            </a:pPr>
            <a:r>
              <a:rPr lang="en-US" sz="1800" dirty="0">
                <a:solidFill>
                  <a:schemeClr val="bg1"/>
                </a:solidFill>
                <a:latin typeface="Metropolis" pitchFamily="2" charset="77"/>
              </a:rPr>
              <a:t>Broker to supply completed HUD-9991 Form.</a:t>
            </a:r>
          </a:p>
          <a:p>
            <a:pPr marL="514350" indent="-514350">
              <a:buFont typeface="+mj-lt"/>
              <a:buAutoNum type="arabicPeriod"/>
            </a:pPr>
            <a:r>
              <a:rPr lang="en-US" sz="1800" dirty="0">
                <a:solidFill>
                  <a:schemeClr val="bg1"/>
                </a:solidFill>
                <a:latin typeface="Metropolis" pitchFamily="2" charset="77"/>
              </a:rPr>
              <a:t>When HUD-9991 Form has been uploaded to File – Condo desk will apply to FHA for Case Number for SUA.</a:t>
            </a:r>
          </a:p>
          <a:p>
            <a:pPr marL="514350" indent="-514350">
              <a:buFont typeface="+mj-lt"/>
              <a:buAutoNum type="arabicPeriod"/>
            </a:pPr>
            <a:r>
              <a:rPr lang="en-US" sz="1800" dirty="0">
                <a:solidFill>
                  <a:schemeClr val="bg1"/>
                </a:solidFill>
                <a:latin typeface="Metropolis" pitchFamily="2" charset="77"/>
              </a:rPr>
              <a:t>If HUD approves the 9991, they will issue a Case Number (This process can take 3-5 business days).</a:t>
            </a:r>
          </a:p>
          <a:p>
            <a:pPr marL="514350" indent="-514350">
              <a:buFont typeface="+mj-lt"/>
              <a:buAutoNum type="arabicPeriod"/>
            </a:pPr>
            <a:r>
              <a:rPr lang="en-US" sz="1800" dirty="0">
                <a:solidFill>
                  <a:schemeClr val="bg1"/>
                </a:solidFill>
                <a:latin typeface="Metropolis" pitchFamily="2" charset="77"/>
              </a:rPr>
              <a:t>To apply for Single Unit Approval, FHA requires:</a:t>
            </a:r>
          </a:p>
          <a:p>
            <a:pPr lvl="2"/>
            <a:r>
              <a:rPr lang="en-US" sz="1400" dirty="0">
                <a:solidFill>
                  <a:schemeClr val="bg1"/>
                </a:solidFill>
                <a:latin typeface="Metropolis" pitchFamily="2" charset="77"/>
              </a:rPr>
              <a:t>Condo Master Insurance.</a:t>
            </a:r>
          </a:p>
          <a:p>
            <a:pPr lvl="2"/>
            <a:r>
              <a:rPr lang="en-US" sz="1400" dirty="0">
                <a:solidFill>
                  <a:schemeClr val="bg1"/>
                </a:solidFill>
                <a:latin typeface="Metropolis" pitchFamily="2" charset="77"/>
              </a:rPr>
              <a:t>Current year annual budget.</a:t>
            </a:r>
          </a:p>
          <a:p>
            <a:pPr lvl="2"/>
            <a:r>
              <a:rPr lang="en-US" sz="1400" dirty="0">
                <a:solidFill>
                  <a:schemeClr val="bg1"/>
                </a:solidFill>
                <a:latin typeface="Metropolis" pitchFamily="2" charset="77"/>
              </a:rPr>
              <a:t>Balance sheet dated within past 90 days. </a:t>
            </a:r>
          </a:p>
          <a:p>
            <a:pPr lvl="2"/>
            <a:r>
              <a:rPr lang="en-US" sz="1400" dirty="0">
                <a:solidFill>
                  <a:schemeClr val="bg1"/>
                </a:solidFill>
                <a:latin typeface="Metropolis" pitchFamily="2" charset="77"/>
              </a:rPr>
              <a:t>Recorded Declarations/Master Deed &amp; Bylaws/ CCRs.</a:t>
            </a:r>
          </a:p>
          <a:p>
            <a:pPr lvl="2"/>
            <a:r>
              <a:rPr lang="en-US" sz="1400" dirty="0">
                <a:solidFill>
                  <a:schemeClr val="bg1"/>
                </a:solidFill>
                <a:latin typeface="Metropolis" pitchFamily="2" charset="77"/>
              </a:rPr>
              <a:t>Litigation Disclosure (if applicable).</a:t>
            </a:r>
          </a:p>
          <a:p>
            <a:pPr lvl="1"/>
            <a:endParaRPr lang="en-US" sz="1600" dirty="0"/>
          </a:p>
          <a:p>
            <a:pPr lvl="1"/>
            <a:endParaRPr lang="en-US" dirty="0"/>
          </a:p>
          <a:p>
            <a:pPr lvl="1"/>
            <a:endParaRPr lang="en-US" dirty="0"/>
          </a:p>
        </p:txBody>
      </p:sp>
    </p:spTree>
    <p:extLst>
      <p:ext uri="{BB962C8B-B14F-4D97-AF65-F5344CB8AC3E}">
        <p14:creationId xmlns:p14="http://schemas.microsoft.com/office/powerpoint/2010/main" val="276692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F2E2E-2396-DE8F-13C0-C1E4FFAD2131}"/>
              </a:ext>
            </a:extLst>
          </p:cNvPr>
          <p:cNvSpPr>
            <a:spLocks noGrp="1"/>
          </p:cNvSpPr>
          <p:nvPr>
            <p:ph type="title"/>
          </p:nvPr>
        </p:nvSpPr>
        <p:spPr>
          <a:xfrm>
            <a:off x="838200" y="681037"/>
            <a:ext cx="10515600" cy="1325563"/>
          </a:xfrm>
        </p:spPr>
        <p:txBody>
          <a:bodyPr/>
          <a:lstStyle/>
          <a:p>
            <a:r>
              <a:rPr lang="en-US" b="1" dirty="0">
                <a:solidFill>
                  <a:schemeClr val="bg1"/>
                </a:solidFill>
                <a:latin typeface="Metropolis" pitchFamily="2" charset="77"/>
              </a:rPr>
              <a:t>Conventional Condo FAQ’s</a:t>
            </a:r>
          </a:p>
        </p:txBody>
      </p:sp>
      <p:sp>
        <p:nvSpPr>
          <p:cNvPr id="3" name="Content Placeholder 2">
            <a:extLst>
              <a:ext uri="{FF2B5EF4-FFF2-40B4-BE49-F238E27FC236}">
                <a16:creationId xmlns:a16="http://schemas.microsoft.com/office/drawing/2014/main" id="{DBD83D90-25B2-B180-9D8A-1EF07DE1C6EA}"/>
              </a:ext>
            </a:extLst>
          </p:cNvPr>
          <p:cNvSpPr>
            <a:spLocks noGrp="1"/>
          </p:cNvSpPr>
          <p:nvPr>
            <p:ph idx="1"/>
          </p:nvPr>
        </p:nvSpPr>
        <p:spPr>
          <a:xfrm>
            <a:off x="838200" y="2006600"/>
            <a:ext cx="10515600" cy="4351338"/>
          </a:xfrm>
        </p:spPr>
        <p:txBody>
          <a:bodyPr>
            <a:normAutofit/>
          </a:bodyPr>
          <a:lstStyle/>
          <a:p>
            <a:r>
              <a:rPr lang="en-US" sz="1200" dirty="0">
                <a:solidFill>
                  <a:schemeClr val="bg1"/>
                </a:solidFill>
                <a:latin typeface="Metropolis" pitchFamily="2" charset="77"/>
              </a:rPr>
              <a:t>Does “Fannie Mae Approved” condos in CPM Apply to LP loans?</a:t>
            </a:r>
          </a:p>
          <a:p>
            <a:pPr lvl="1"/>
            <a:r>
              <a:rPr lang="en-US" sz="1000" dirty="0">
                <a:solidFill>
                  <a:schemeClr val="bg1"/>
                </a:solidFill>
                <a:latin typeface="Metropolis" pitchFamily="2" charset="77"/>
              </a:rPr>
              <a:t>Yes, Freddie will honor a Fannie CPM approval.</a:t>
            </a:r>
          </a:p>
          <a:p>
            <a:pPr lvl="1"/>
            <a:endParaRPr lang="en-US" sz="1100" dirty="0">
              <a:solidFill>
                <a:schemeClr val="bg1"/>
              </a:solidFill>
              <a:latin typeface="Metropolis" pitchFamily="2" charset="77"/>
            </a:endParaRPr>
          </a:p>
          <a:p>
            <a:r>
              <a:rPr lang="en-US" sz="1200" dirty="0">
                <a:solidFill>
                  <a:schemeClr val="bg1"/>
                </a:solidFill>
                <a:latin typeface="Metropolis" pitchFamily="2" charset="77"/>
              </a:rPr>
              <a:t>Will the Condo Desk assist with CPM prior to loan submission?</a:t>
            </a:r>
          </a:p>
          <a:p>
            <a:pPr lvl="1"/>
            <a:r>
              <a:rPr lang="en-US" sz="1000" dirty="0">
                <a:solidFill>
                  <a:schemeClr val="bg1"/>
                </a:solidFill>
                <a:latin typeface="Metropolis" pitchFamily="2" charset="77"/>
              </a:rPr>
              <a:t>Yes. Email </a:t>
            </a:r>
            <a:r>
              <a:rPr lang="en-US" sz="1000" dirty="0">
                <a:solidFill>
                  <a:schemeClr val="bg1"/>
                </a:solidFill>
                <a:latin typeface="Metropolis" pitchFamily="2" charset="77"/>
                <a:hlinkClick r:id="rId3">
                  <a:extLst>
                    <a:ext uri="{A12FA001-AC4F-418D-AE19-62706E023703}">
                      <ahyp:hlinkClr xmlns:ahyp="http://schemas.microsoft.com/office/drawing/2018/hyperlinkcolor" val="tx"/>
                    </a:ext>
                  </a:extLst>
                </a:hlinkClick>
              </a:rPr>
              <a:t>Condodesk@fcmtpo.com</a:t>
            </a:r>
            <a:r>
              <a:rPr lang="en-US" sz="1000" dirty="0">
                <a:solidFill>
                  <a:schemeClr val="bg1"/>
                </a:solidFill>
                <a:latin typeface="Metropolis" pitchFamily="2" charset="77"/>
              </a:rPr>
              <a:t> for any CPM requests.</a:t>
            </a:r>
            <a:br>
              <a:rPr lang="en-US" sz="1100" dirty="0">
                <a:solidFill>
                  <a:schemeClr val="bg1"/>
                </a:solidFill>
                <a:latin typeface="Metropolis" pitchFamily="2" charset="77"/>
              </a:rPr>
            </a:br>
            <a:endParaRPr lang="en-US" sz="1100" dirty="0">
              <a:solidFill>
                <a:schemeClr val="bg1"/>
              </a:solidFill>
              <a:latin typeface="Metropolis" pitchFamily="2" charset="77"/>
            </a:endParaRPr>
          </a:p>
          <a:p>
            <a:r>
              <a:rPr lang="en-US" sz="1200" dirty="0">
                <a:solidFill>
                  <a:schemeClr val="bg1"/>
                </a:solidFill>
                <a:latin typeface="Metropolis" pitchFamily="2" charset="77"/>
              </a:rPr>
              <a:t>Will the Condo Desk review Questionnaires, insurance or other condo documentation prior to loan submission to FCM?</a:t>
            </a:r>
          </a:p>
          <a:p>
            <a:pPr lvl="1"/>
            <a:r>
              <a:rPr lang="en-US" sz="1000" dirty="0">
                <a:solidFill>
                  <a:schemeClr val="bg1"/>
                </a:solidFill>
                <a:latin typeface="Metropolis" pitchFamily="2" charset="77"/>
              </a:rPr>
              <a:t>No. The condo desk will only review docs for current loans with FCM.</a:t>
            </a:r>
          </a:p>
          <a:p>
            <a:pPr lvl="1"/>
            <a:endParaRPr lang="en-US" sz="1100" dirty="0">
              <a:solidFill>
                <a:schemeClr val="bg1"/>
              </a:solidFill>
              <a:latin typeface="Metropolis" pitchFamily="2" charset="77"/>
            </a:endParaRPr>
          </a:p>
          <a:p>
            <a:r>
              <a:rPr lang="en-US" sz="1200" dirty="0">
                <a:solidFill>
                  <a:schemeClr val="bg1"/>
                </a:solidFill>
                <a:latin typeface="Metropolis" pitchFamily="2" charset="77"/>
              </a:rPr>
              <a:t>What happens if the condo project loses it’s Fannie Mae Approval during the loan process?</a:t>
            </a:r>
          </a:p>
          <a:p>
            <a:pPr lvl="1"/>
            <a:r>
              <a:rPr lang="en-US" sz="1000" dirty="0">
                <a:solidFill>
                  <a:schemeClr val="bg1"/>
                </a:solidFill>
                <a:latin typeface="Metropolis" pitchFamily="2" charset="77"/>
              </a:rPr>
              <a:t>The condo project must maintain its “Fannie Mae Approved” status through the closing of the loan. If it is no longer approved – FCM will have to do a limited or full review. If it becomes “unavailable” – FCM will not be able to close that loan till the project is no longer “unavailable”.</a:t>
            </a:r>
            <a:br>
              <a:rPr lang="en-US" sz="1000" dirty="0">
                <a:solidFill>
                  <a:schemeClr val="bg1"/>
                </a:solidFill>
                <a:latin typeface="Metropolis" pitchFamily="2" charset="77"/>
              </a:rPr>
            </a:br>
            <a:endParaRPr lang="en-US" sz="1000" dirty="0">
              <a:solidFill>
                <a:schemeClr val="bg1"/>
              </a:solidFill>
              <a:latin typeface="Metropolis" pitchFamily="2" charset="77"/>
            </a:endParaRPr>
          </a:p>
          <a:p>
            <a:r>
              <a:rPr lang="en-US" sz="1200" dirty="0">
                <a:solidFill>
                  <a:schemeClr val="bg1"/>
                </a:solidFill>
                <a:latin typeface="Metropolis" pitchFamily="2" charset="77"/>
              </a:rPr>
              <a:t>What are our options if a condo project is “Unavailable”?</a:t>
            </a:r>
          </a:p>
          <a:p>
            <a:pPr lvl="1"/>
            <a:r>
              <a:rPr lang="en-US" sz="1000" dirty="0">
                <a:solidFill>
                  <a:schemeClr val="bg1"/>
                </a:solidFill>
                <a:latin typeface="Metropolis" pitchFamily="2" charset="77"/>
              </a:rPr>
              <a:t>Pending on the reasoning for the “unavailable” status, FCM will work with Fannie Mae and our clients to try and get that status removed. It may be as simple as unexpired master insurance, or as complicated as final inspections for critical repairs. </a:t>
            </a:r>
          </a:p>
          <a:p>
            <a:pPr lvl="1"/>
            <a:endParaRPr lang="en-US" sz="1000" dirty="0">
              <a:solidFill>
                <a:schemeClr val="bg1"/>
              </a:solidFill>
              <a:latin typeface="Metropolis" pitchFamily="2" charset="77"/>
            </a:endParaRPr>
          </a:p>
          <a:p>
            <a:r>
              <a:rPr lang="en-US" sz="1200" dirty="0">
                <a:solidFill>
                  <a:schemeClr val="bg1"/>
                </a:solidFill>
                <a:latin typeface="Metropolis" pitchFamily="2" charset="77"/>
              </a:rPr>
              <a:t>What if the condo project isn’t listed in CPM?</a:t>
            </a:r>
          </a:p>
          <a:p>
            <a:pPr lvl="1"/>
            <a:r>
              <a:rPr lang="en-US" sz="1000" dirty="0">
                <a:solidFill>
                  <a:schemeClr val="bg1"/>
                </a:solidFill>
                <a:latin typeface="Metropolis" pitchFamily="2" charset="77"/>
              </a:rPr>
              <a:t>When FCM receives the condo questionnaire – they will submit the project to the CPM database. This process can take 3 – 5 business days. </a:t>
            </a:r>
          </a:p>
        </p:txBody>
      </p:sp>
    </p:spTree>
    <p:extLst>
      <p:ext uri="{BB962C8B-B14F-4D97-AF65-F5344CB8AC3E}">
        <p14:creationId xmlns:p14="http://schemas.microsoft.com/office/powerpoint/2010/main" val="151447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6473-41DD-4BC1-828E-AA97888345F7}"/>
              </a:ext>
            </a:extLst>
          </p:cNvPr>
          <p:cNvSpPr>
            <a:spLocks noGrp="1"/>
          </p:cNvSpPr>
          <p:nvPr>
            <p:ph type="title"/>
          </p:nvPr>
        </p:nvSpPr>
        <p:spPr>
          <a:xfrm>
            <a:off x="838200" y="1121029"/>
            <a:ext cx="10515600" cy="1325563"/>
          </a:xfrm>
        </p:spPr>
        <p:txBody>
          <a:bodyPr/>
          <a:lstStyle/>
          <a:p>
            <a:r>
              <a:rPr lang="en-US" b="1" dirty="0">
                <a:solidFill>
                  <a:schemeClr val="bg1"/>
                </a:solidFill>
                <a:latin typeface="Metropolis" pitchFamily="2" charset="77"/>
              </a:rPr>
              <a:t>Conventional Condo FAQ’s</a:t>
            </a:r>
          </a:p>
        </p:txBody>
      </p:sp>
      <p:sp>
        <p:nvSpPr>
          <p:cNvPr id="3" name="Content Placeholder 2">
            <a:extLst>
              <a:ext uri="{FF2B5EF4-FFF2-40B4-BE49-F238E27FC236}">
                <a16:creationId xmlns:a16="http://schemas.microsoft.com/office/drawing/2014/main" id="{C2FB5840-C701-89F3-2308-D58D1F30DF17}"/>
              </a:ext>
            </a:extLst>
          </p:cNvPr>
          <p:cNvSpPr>
            <a:spLocks noGrp="1"/>
          </p:cNvSpPr>
          <p:nvPr>
            <p:ph idx="1"/>
          </p:nvPr>
        </p:nvSpPr>
        <p:spPr>
          <a:xfrm>
            <a:off x="838200" y="2764409"/>
            <a:ext cx="10515600" cy="4351338"/>
          </a:xfrm>
        </p:spPr>
        <p:txBody>
          <a:bodyPr/>
          <a:lstStyle/>
          <a:p>
            <a:r>
              <a:rPr lang="en-US" sz="1400" dirty="0">
                <a:solidFill>
                  <a:schemeClr val="bg1"/>
                </a:solidFill>
                <a:latin typeface="Metropolis" pitchFamily="2" charset="77"/>
              </a:rPr>
              <a:t>Does FCM require the FCM Condo Questionnaire?</a:t>
            </a:r>
          </a:p>
          <a:p>
            <a:pPr lvl="1"/>
            <a:r>
              <a:rPr lang="en-US" sz="1000" dirty="0">
                <a:solidFill>
                  <a:schemeClr val="bg1"/>
                </a:solidFill>
                <a:latin typeface="Metropolis" pitchFamily="2" charset="77"/>
              </a:rPr>
              <a:t>The condo desk will review any condo questionnaire. We recommend ours though because we’ve worked directly with Fannie Mae to provide the most complete, concise questionnaire possible. </a:t>
            </a:r>
          </a:p>
          <a:p>
            <a:r>
              <a:rPr lang="en-US" sz="1400" dirty="0">
                <a:solidFill>
                  <a:schemeClr val="bg1"/>
                </a:solidFill>
                <a:latin typeface="Metropolis" pitchFamily="2" charset="77"/>
              </a:rPr>
              <a:t>What is considered a ‘Critical’ Repair?</a:t>
            </a:r>
          </a:p>
          <a:p>
            <a:pPr lvl="1"/>
            <a:r>
              <a:rPr lang="en-US" sz="1000" dirty="0">
                <a:solidFill>
                  <a:schemeClr val="bg1"/>
                </a:solidFill>
                <a:latin typeface="Metropolis" pitchFamily="2" charset="77"/>
              </a:rPr>
              <a:t>Some, but not all examples, include repairs to balconies, elevators, foundation work or any load-bearing structures, and any work that includes waterproofing/ water intrusion. Any electrical or plumbing work could also be considered critical. </a:t>
            </a:r>
          </a:p>
          <a:p>
            <a:pPr lvl="1"/>
            <a:endParaRPr lang="en-US" sz="1000" dirty="0">
              <a:solidFill>
                <a:schemeClr val="bg1"/>
              </a:solidFill>
              <a:latin typeface="Metropolis" pitchFamily="2" charset="77"/>
            </a:endParaRPr>
          </a:p>
          <a:p>
            <a:r>
              <a:rPr lang="en-US" sz="1400" dirty="0">
                <a:solidFill>
                  <a:schemeClr val="bg1"/>
                </a:solidFill>
                <a:latin typeface="Metropolis" pitchFamily="2" charset="77"/>
              </a:rPr>
              <a:t>What happens if the repairs are for a different unit and doesn’t directly affect the subject unit?</a:t>
            </a:r>
          </a:p>
          <a:p>
            <a:pPr lvl="1"/>
            <a:r>
              <a:rPr lang="en-US" sz="1000" dirty="0">
                <a:solidFill>
                  <a:schemeClr val="bg1"/>
                </a:solidFill>
                <a:latin typeface="Metropolis" pitchFamily="2" charset="77"/>
              </a:rPr>
              <a:t>Any outstanding repairs that affect the overall safety, soundness, structural integrity, or habitability of the project must be completed – regardless if it affects the subject unit or </a:t>
            </a:r>
            <a:r>
              <a:rPr lang="en-US" sz="1000" dirty="0"/>
              <a:t>not. </a:t>
            </a:r>
          </a:p>
          <a:p>
            <a:pPr lvl="1"/>
            <a:endParaRPr lang="en-US" sz="1000" dirty="0"/>
          </a:p>
          <a:p>
            <a:endParaRPr lang="en-US" sz="1400" dirty="0"/>
          </a:p>
        </p:txBody>
      </p:sp>
    </p:spTree>
    <p:extLst>
      <p:ext uri="{BB962C8B-B14F-4D97-AF65-F5344CB8AC3E}">
        <p14:creationId xmlns:p14="http://schemas.microsoft.com/office/powerpoint/2010/main" val="260113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8735-2C3D-092C-546B-E5E0263E0686}"/>
              </a:ext>
            </a:extLst>
          </p:cNvPr>
          <p:cNvSpPr>
            <a:spLocks noGrp="1"/>
          </p:cNvSpPr>
          <p:nvPr>
            <p:ph type="title"/>
          </p:nvPr>
        </p:nvSpPr>
        <p:spPr>
          <a:xfrm>
            <a:off x="838200" y="1267333"/>
            <a:ext cx="10515600" cy="1325563"/>
          </a:xfrm>
        </p:spPr>
        <p:txBody>
          <a:bodyPr/>
          <a:lstStyle/>
          <a:p>
            <a:r>
              <a:rPr lang="en-US" b="1" dirty="0">
                <a:solidFill>
                  <a:schemeClr val="bg1"/>
                </a:solidFill>
                <a:latin typeface="Metropolis" pitchFamily="2" charset="77"/>
              </a:rPr>
              <a:t>FHA Condo FAQ’s</a:t>
            </a:r>
          </a:p>
        </p:txBody>
      </p:sp>
      <p:sp>
        <p:nvSpPr>
          <p:cNvPr id="3" name="Content Placeholder 2">
            <a:extLst>
              <a:ext uri="{FF2B5EF4-FFF2-40B4-BE49-F238E27FC236}">
                <a16:creationId xmlns:a16="http://schemas.microsoft.com/office/drawing/2014/main" id="{B0A18330-7D56-4D18-9348-11A290DB4AD3}"/>
              </a:ext>
            </a:extLst>
          </p:cNvPr>
          <p:cNvSpPr>
            <a:spLocks noGrp="1"/>
          </p:cNvSpPr>
          <p:nvPr>
            <p:ph idx="1"/>
          </p:nvPr>
        </p:nvSpPr>
        <p:spPr>
          <a:xfrm>
            <a:off x="838200" y="2800985"/>
            <a:ext cx="10515600" cy="4351338"/>
          </a:xfrm>
        </p:spPr>
        <p:txBody>
          <a:bodyPr/>
          <a:lstStyle/>
          <a:p>
            <a:r>
              <a:rPr lang="en-US" sz="1400" dirty="0">
                <a:solidFill>
                  <a:schemeClr val="bg1"/>
                </a:solidFill>
                <a:latin typeface="Metropolis" pitchFamily="2" charset="77"/>
              </a:rPr>
              <a:t>For Single Unit Approval – when should the condo documents be supplied?</a:t>
            </a:r>
          </a:p>
          <a:p>
            <a:pPr lvl="1"/>
            <a:r>
              <a:rPr lang="en-US" sz="1000" dirty="0">
                <a:solidFill>
                  <a:schemeClr val="bg1"/>
                </a:solidFill>
                <a:latin typeface="Metropolis" pitchFamily="2" charset="77"/>
              </a:rPr>
              <a:t>Condo docs like Master Insurance can be provided anytime – but they will not be reviewed till after the HUD-9991 Form has been approved by HUD and we have a case number. </a:t>
            </a:r>
          </a:p>
          <a:p>
            <a:r>
              <a:rPr lang="en-US" sz="1400" dirty="0">
                <a:solidFill>
                  <a:schemeClr val="bg1"/>
                </a:solidFill>
                <a:latin typeface="Metropolis" pitchFamily="2" charset="77"/>
              </a:rPr>
              <a:t>Will the Condo Desk confirm FHA status prior to submission of a loan?</a:t>
            </a:r>
          </a:p>
          <a:p>
            <a:pPr lvl="1"/>
            <a:r>
              <a:rPr lang="en-US" sz="1000" dirty="0">
                <a:solidFill>
                  <a:schemeClr val="bg1"/>
                </a:solidFill>
                <a:latin typeface="Metropolis" pitchFamily="2" charset="77"/>
              </a:rPr>
              <a:t>Yes! Similar to conventional – email </a:t>
            </a:r>
            <a:r>
              <a:rPr lang="en-US" sz="1000" dirty="0">
                <a:solidFill>
                  <a:schemeClr val="bg1"/>
                </a:solidFill>
                <a:latin typeface="Metropolis" pitchFamily="2" charset="77"/>
                <a:hlinkClick r:id="rId3">
                  <a:extLst>
                    <a:ext uri="{A12FA001-AC4F-418D-AE19-62706E023703}">
                      <ahyp:hlinkClr xmlns:ahyp="http://schemas.microsoft.com/office/drawing/2018/hyperlinkcolor" val="tx"/>
                    </a:ext>
                  </a:extLst>
                </a:hlinkClick>
              </a:rPr>
              <a:t>condodesk@fcmtpo.com</a:t>
            </a:r>
            <a:r>
              <a:rPr lang="en-US" sz="1000" dirty="0">
                <a:solidFill>
                  <a:schemeClr val="bg1"/>
                </a:solidFill>
                <a:latin typeface="Metropolis" pitchFamily="2" charset="77"/>
              </a:rPr>
              <a:t> with the condo project name and full address.</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75933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242583-D356-7349-BE99-B731138D4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56" y="5384038"/>
            <a:ext cx="10635470" cy="955802"/>
          </a:xfrm>
          <a:prstGeom prst="rect">
            <a:avLst/>
          </a:prstGeom>
        </p:spPr>
      </p:pic>
      <p:pic>
        <p:nvPicPr>
          <p:cNvPr id="6" name="Picture 5" descr="A white text on a black background&#10;&#10;Description automatically generated">
            <a:extLst>
              <a:ext uri="{FF2B5EF4-FFF2-40B4-BE49-F238E27FC236}">
                <a16:creationId xmlns:a16="http://schemas.microsoft.com/office/drawing/2014/main" id="{F5BBF717-11A6-A6DF-3DD2-4C9A756BC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289" y="2303771"/>
            <a:ext cx="8683581" cy="2250457"/>
          </a:xfrm>
          <a:prstGeom prst="rect">
            <a:avLst/>
          </a:prstGeom>
        </p:spPr>
      </p:pic>
    </p:spTree>
    <p:extLst>
      <p:ext uri="{BB962C8B-B14F-4D97-AF65-F5344CB8AC3E}">
        <p14:creationId xmlns:p14="http://schemas.microsoft.com/office/powerpoint/2010/main" val="2768717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291</TotalTime>
  <Words>736</Words>
  <Application>Microsoft Office PowerPoint</Application>
  <PresentationFormat>Widescreen</PresentationFormat>
  <Paragraphs>72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Metropolis</vt:lpstr>
      <vt:lpstr>Metropolis Medium</vt:lpstr>
      <vt:lpstr>Office Theme</vt:lpstr>
      <vt:lpstr>FCM Condo Process Reference Guide</vt:lpstr>
      <vt:lpstr>Conventional Loan Documentation</vt:lpstr>
      <vt:lpstr>FHA Single Unit Approval Process</vt:lpstr>
      <vt:lpstr>Conventional Condo FAQ’s</vt:lpstr>
      <vt:lpstr>Conventional Condo FAQ’s</vt:lpstr>
      <vt:lpstr>FHA Condo FAQ’s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Dabkowski</dc:creator>
  <cp:lastModifiedBy>Mike Dabkowski</cp:lastModifiedBy>
  <cp:revision>3</cp:revision>
  <dcterms:created xsi:type="dcterms:W3CDTF">2024-10-30T21:00:08Z</dcterms:created>
  <dcterms:modified xsi:type="dcterms:W3CDTF">2024-11-05T16:18:40Z</dcterms:modified>
</cp:coreProperties>
</file>